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6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92" r:id="rId6"/>
    <p:sldId id="260" r:id="rId7"/>
    <p:sldId id="261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7" r:id="rId17"/>
    <p:sldId id="284" r:id="rId18"/>
    <p:sldId id="286" r:id="rId19"/>
    <p:sldId id="285" r:id="rId20"/>
    <p:sldId id="288" r:id="rId21"/>
    <p:sldId id="289" r:id="rId22"/>
    <p:sldId id="293" r:id="rId23"/>
    <p:sldId id="291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dara" panose="020E050203030302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Proxima Nova" panose="020B060402020202020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Source Sans Pro" panose="020B0503030403020204" pitchFamily="34" charset="0"/>
      <p:regular r:id="rId50"/>
      <p:bold r:id="rId51"/>
      <p:italic r:id="rId52"/>
      <p:boldItalic r:id="rId53"/>
    </p:embeddedFont>
    <p:embeddedFont>
      <p:font typeface="Source Serif Pro" panose="02040603050405020204" pitchFamily="18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9c09178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c9c09178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cc9c091786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745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463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161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0880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980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786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4646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5378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53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80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c9c09178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c9c091786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cc9c091786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579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554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595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880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c9c09178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c9c09178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cc9c09178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c9c09178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c9c091786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cc9c091786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c9c09178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c9c091786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cc9c091786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30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c9c09178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c9c091786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cc9c091786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8877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9c0917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9c09178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c9c09178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9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>
  <p:cSld name="Title Slide with Image">
    <p:bg>
      <p:bgPr>
        <a:solidFill>
          <a:srgbClr val="F2F2F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1" y="0"/>
            <a:ext cx="8924343" cy="6858000"/>
          </a:xfrm>
          <a:custGeom>
            <a:avLst/>
            <a:gdLst/>
            <a:ahLst/>
            <a:cxnLst/>
            <a:rect l="l" t="t" r="r" b="b"/>
            <a:pathLst>
              <a:path w="9780102" h="432000" extrusionOk="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200400" y="2807544"/>
            <a:ext cx="8991600" cy="12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180000" rIns="252000" bIns="180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Corbel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9780588" y="2698612"/>
            <a:ext cx="2411412" cy="11482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760000" y="6803351"/>
            <a:ext cx="432000" cy="54600"/>
          </a:xfrm>
          <a:prstGeom prst="rect">
            <a:avLst/>
          </a:prstGeom>
          <a:solidFill>
            <a:srgbClr val="D12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6" name="Google Shape;2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04748" y="6405587"/>
            <a:ext cx="2621567" cy="3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0" y="6803350"/>
            <a:ext cx="10390200" cy="54600"/>
          </a:xfrm>
          <a:prstGeom prst="rect">
            <a:avLst/>
          </a:prstGeom>
          <a:solidFill>
            <a:srgbClr val="D12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8" name="Google Shape;28;p2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43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3"/>
          </p:nvPr>
        </p:nvSpPr>
        <p:spPr>
          <a:xfrm>
            <a:off x="4301550" y="1511476"/>
            <a:ext cx="3600450" cy="467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4"/>
          </p:nvPr>
        </p:nvSpPr>
        <p:spPr>
          <a:xfrm>
            <a:off x="8171550" y="1511475"/>
            <a:ext cx="360045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2"/>
          </p:nvPr>
        </p:nvSpPr>
        <p:spPr>
          <a:xfrm>
            <a:off x="432000" y="1512000"/>
            <a:ext cx="216000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3"/>
          </p:nvPr>
        </p:nvSpPr>
        <p:spPr>
          <a:xfrm>
            <a:off x="2726412" y="1512000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4"/>
          </p:nvPr>
        </p:nvSpPr>
        <p:spPr>
          <a:xfrm>
            <a:off x="5021412" y="1512000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5"/>
          </p:nvPr>
        </p:nvSpPr>
        <p:spPr>
          <a:xfrm>
            <a:off x="7316412" y="1507535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6"/>
          </p:nvPr>
        </p:nvSpPr>
        <p:spPr>
          <a:xfrm>
            <a:off x="9611412" y="1507535"/>
            <a:ext cx="2160588" cy="468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F2F2F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180000" rIns="252000" bIns="180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Corbel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780588" y="2698612"/>
            <a:ext cx="2411412" cy="114824"/>
          </a:xfrm>
          <a:prstGeom prst="rect">
            <a:avLst/>
          </a:prstGeom>
          <a:solidFill>
            <a:srgbClr val="D12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 b="33528"/>
          <a:stretch/>
        </p:blipFill>
        <p:spPr>
          <a:xfrm>
            <a:off x="9780600" y="2227075"/>
            <a:ext cx="2411400" cy="4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6311886" y="1007250"/>
            <a:ext cx="5460114" cy="516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2"/>
          </p:nvPr>
        </p:nvSpPr>
        <p:spPr>
          <a:xfrm>
            <a:off x="431999" y="1007250"/>
            <a:ext cx="5448115" cy="516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4" descr="Accent block left"/>
          <p:cNvSpPr/>
          <p:nvPr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rgbClr val="D12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3" name="Google Shape;103;p14" descr="Accent bar right&#10;"/>
          <p:cNvSpPr/>
          <p:nvPr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2"/>
          </p:nvPr>
        </p:nvSpPr>
        <p:spPr>
          <a:xfrm>
            <a:off x="6312086" y="1224128"/>
            <a:ext cx="5447914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3"/>
          </p:nvPr>
        </p:nvSpPr>
        <p:spPr>
          <a:xfrm>
            <a:off x="6299886" y="1955731"/>
            <a:ext cx="5447914" cy="423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4"/>
          </p:nvPr>
        </p:nvSpPr>
        <p:spPr>
          <a:xfrm>
            <a:off x="431800" y="1943031"/>
            <a:ext cx="5447914" cy="424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521975" y="1043975"/>
            <a:ext cx="11409000" cy="51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9250">
              <a:spcBef>
                <a:spcPts val="1000"/>
              </a:spcBef>
              <a:spcAft>
                <a:spcPts val="0"/>
              </a:spcAft>
              <a:buSzPts val="1900"/>
              <a:buChar char="•"/>
              <a:defRPr/>
            </a:lvl1pPr>
            <a:lvl2pPr marL="914400" lvl="1" indent="-336550">
              <a:spcBef>
                <a:spcPts val="500"/>
              </a:spcBef>
              <a:spcAft>
                <a:spcPts val="0"/>
              </a:spcAft>
              <a:buSzPts val="1700"/>
              <a:buChar char="•"/>
              <a:defRPr/>
            </a:lvl2pPr>
            <a:lvl3pPr marL="1371600" lvl="2" indent="-32385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2385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2385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5pPr>
            <a:lvl6pPr marL="2743200" lvl="5" indent="-311150"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29845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2100"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0" y="6371350"/>
            <a:ext cx="9071045" cy="432000"/>
          </a:xfrm>
          <a:custGeom>
            <a:avLst/>
            <a:gdLst/>
            <a:ahLst/>
            <a:cxnLst/>
            <a:rect l="l" t="t" r="r" b="b"/>
            <a:pathLst>
              <a:path w="9780102" h="432000" extrusionOk="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Source Serif Pro"/>
              <a:buNone/>
              <a:defRPr sz="3200" b="1" i="0" u="none" strike="noStrike" cap="none">
                <a:solidFill>
                  <a:srgbClr val="3F3F3F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Source Serif Pro"/>
              <a:buNone/>
              <a:defRPr sz="18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Source Serif Pro"/>
              <a:buNone/>
              <a:defRPr sz="18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Source Serif Pro"/>
              <a:buNone/>
              <a:defRPr sz="18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Source Serif Pro"/>
              <a:buNone/>
              <a:defRPr sz="18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Source Serif Pro"/>
              <a:buNone/>
              <a:defRPr sz="18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Source Serif Pro"/>
              <a:buNone/>
              <a:defRPr sz="18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Source Serif Pro"/>
              <a:buNone/>
              <a:defRPr sz="18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Source Serif Pro"/>
              <a:buNone/>
              <a:defRPr sz="18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Source Sans Pro"/>
              <a:buChar char="•"/>
              <a:defRPr sz="190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Source Sans Pro"/>
              <a:buChar char="•"/>
              <a:defRPr sz="170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ource Sans Pro"/>
              <a:buChar char="•"/>
              <a:defRPr sz="150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ource Sans Pro"/>
              <a:buChar char="•"/>
              <a:defRPr sz="150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ource Sans Pro"/>
              <a:buChar char="•"/>
              <a:defRPr sz="150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•"/>
              <a:defRPr sz="130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•"/>
              <a:defRPr sz="120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Pro"/>
              <a:buChar char="•"/>
              <a:defRPr sz="110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ans Pro"/>
              <a:buChar char="•"/>
              <a:defRPr sz="100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0" y="6803350"/>
            <a:ext cx="10390200" cy="54600"/>
          </a:xfrm>
          <a:prstGeom prst="rect">
            <a:avLst/>
          </a:prstGeom>
          <a:solidFill>
            <a:srgbClr val="D12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D12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8" name="Google Shape;18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04748" y="6405587"/>
            <a:ext cx="2621567" cy="3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/>
          <p:nvPr/>
        </p:nvSpPr>
        <p:spPr>
          <a:xfrm>
            <a:off x="383875" y="6453825"/>
            <a:ext cx="797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7" r:id="rId4"/>
    <p:sldLayoutId id="2147483659" r:id="rId5"/>
    <p:sldLayoutId id="2147483660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Transportation/CTA-Ridership-Bus-Routes-Monthly-Day-Type-Averages/bynn-gwx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.cityofchicago.org/Transportation/CTA-Ridership-Daily-Boarding-Totals/6iiy-9s97" TargetMode="External"/><Relationship Id="rId5" Type="http://schemas.openxmlformats.org/officeDocument/2006/relationships/hyperlink" Target="https://data.cityofchicago.org/Transportation/CTA-Ridership-L-Station-Entries-Monthly-Day-Type-A/t2rn-p8d7" TargetMode="External"/><Relationship Id="rId4" Type="http://schemas.openxmlformats.org/officeDocument/2006/relationships/hyperlink" Target="https://data.cityofchicago.org/Transportation/CTA-Ridership-L-Station-Entries-Daily-Totals/5neh-572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access/past-weather/Chicag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ata.cityofchicago.org/Public-Safety/CTA-Crime/5xiy-qnsz" TargetMode="External"/><Relationship Id="rId4" Type="http://schemas.openxmlformats.org/officeDocument/2006/relationships/hyperlink" Target="https://holidayapi.com/countries/us-il/202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1570892" y="2807544"/>
            <a:ext cx="10621108" cy="943841"/>
          </a:xfrm>
          <a:prstGeom prst="rect">
            <a:avLst/>
          </a:prstGeom>
        </p:spPr>
        <p:txBody>
          <a:bodyPr spcFirstLastPara="1" wrap="square" lIns="180000" tIns="180000" rIns="252000" bIns="1800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Proxima Nova"/>
                <a:ea typeface="Proxima Nova"/>
                <a:cs typeface="Proxima Nova"/>
                <a:sym typeface="Proxima Nova"/>
              </a:rPr>
              <a:t>Chicago Transit Authority Data Analysis</a:t>
            </a:r>
            <a:endParaRPr sz="4000"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4325814" y="3767961"/>
            <a:ext cx="5501677" cy="710253"/>
          </a:xfrm>
          <a:prstGeom prst="rect">
            <a:avLst/>
          </a:prstGeom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indent="0"/>
            <a:r>
              <a:rPr lang="en-US" sz="2400" dirty="0"/>
              <a:t>Connecting Chicago, One Ride at A Time</a:t>
            </a: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Google Shape;114;p1">
            <a:extLst>
              <a:ext uri="{FF2B5EF4-FFF2-40B4-BE49-F238E27FC236}">
                <a16:creationId xmlns:a16="http://schemas.microsoft.com/office/drawing/2014/main" id="{75B017C0-233F-E321-46E6-FE8C786B5630}"/>
              </a:ext>
            </a:extLst>
          </p:cNvPr>
          <p:cNvSpPr txBox="1"/>
          <p:nvPr/>
        </p:nvSpPr>
        <p:spPr>
          <a:xfrm>
            <a:off x="320868" y="4308911"/>
            <a:ext cx="2691963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Submitted by:</a:t>
            </a:r>
            <a:endParaRPr sz="1400" b="1" i="0" u="none" strike="noStrike" cap="none"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265DB"/>
                </a:solidFill>
                <a:latin typeface="Proxima Nova"/>
                <a:ea typeface="Proxima Nova"/>
                <a:cs typeface="Proxima Nova"/>
                <a:sym typeface="Proxima Nova"/>
              </a:rPr>
              <a:t>Pranit </a:t>
            </a:r>
            <a:r>
              <a:rPr lang="en-US" sz="2000" b="0" i="0" u="none" strike="noStrike" cap="none" dirty="0" err="1">
                <a:solidFill>
                  <a:srgbClr val="1265DB"/>
                </a:solidFill>
                <a:latin typeface="Proxima Nova"/>
                <a:ea typeface="Proxima Nova"/>
                <a:cs typeface="Proxima Nova"/>
                <a:sym typeface="Proxima Nova"/>
              </a:rPr>
              <a:t>Kotkar</a:t>
            </a:r>
            <a:endParaRPr lang="en-US" sz="2000" b="0" i="0" u="none" strike="noStrike" cap="none" dirty="0">
              <a:solidFill>
                <a:srgbClr val="1265D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265DB"/>
                </a:solidFill>
                <a:latin typeface="Proxima Nova"/>
                <a:ea typeface="Proxima Nova"/>
                <a:cs typeface="Proxima Nova"/>
                <a:sym typeface="Proxima Nova"/>
              </a:rPr>
              <a:t>Vaishnavi Shankar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265DB"/>
                </a:solidFill>
                <a:latin typeface="Proxima Nova"/>
                <a:ea typeface="Proxima Nova"/>
                <a:cs typeface="Proxima Nova"/>
                <a:sym typeface="Proxima Nova"/>
              </a:rPr>
              <a:t>Siddhi Shukla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1265DB"/>
                </a:solidFill>
                <a:latin typeface="Proxima Nova"/>
                <a:ea typeface="Proxima Nova"/>
                <a:cs typeface="Proxima Nova"/>
                <a:sym typeface="Proxima Nova"/>
              </a:rPr>
              <a:t>Rewa</a:t>
            </a:r>
            <a:r>
              <a:rPr lang="en-US" sz="2000" b="0" i="0" u="none" strike="noStrike" cap="none" dirty="0">
                <a:solidFill>
                  <a:srgbClr val="1265DB"/>
                </a:solidFill>
                <a:latin typeface="Proxima Nova"/>
                <a:ea typeface="Proxima Nova"/>
                <a:cs typeface="Proxima Nova"/>
                <a:sym typeface="Proxima Nova"/>
              </a:rPr>
              <a:t> Deshpande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265DB"/>
                </a:solidFill>
                <a:latin typeface="Proxima Nova"/>
                <a:ea typeface="Proxima Nova"/>
                <a:cs typeface="Proxima Nova"/>
                <a:sym typeface="Proxima Nova"/>
              </a:rPr>
              <a:t>Anushka </a:t>
            </a:r>
            <a:r>
              <a:rPr lang="en-US" sz="2000" b="0" i="0" u="none" strike="noStrike" cap="none" dirty="0" err="1">
                <a:solidFill>
                  <a:srgbClr val="1265DB"/>
                </a:solidFill>
                <a:latin typeface="Proxima Nova"/>
                <a:ea typeface="Proxima Nova"/>
                <a:cs typeface="Proxima Nova"/>
                <a:sym typeface="Proxima Nova"/>
              </a:rPr>
              <a:t>Chaubal</a:t>
            </a:r>
            <a:endParaRPr sz="2000" b="0" i="0" u="none" strike="noStrike" cap="none" dirty="0">
              <a:solidFill>
                <a:srgbClr val="1265D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Average number of trips on Holidays and Weekdays</a:t>
            </a:r>
            <a:endParaRPr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6299886" y="1277815"/>
            <a:ext cx="5448000" cy="4911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18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211BAA-2E3B-E17F-E9ED-E114405A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4" y="1277815"/>
            <a:ext cx="5435686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129233-F7F2-BE7D-8C03-3E4BFBFB3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886" y="1277815"/>
            <a:ext cx="5435686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9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Average number of trips on Saturday and Sunday</a:t>
            </a:r>
            <a:endParaRPr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6299886" y="1277815"/>
            <a:ext cx="5448000" cy="4911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18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5FDEC7-3928-8FC8-1700-78026AD6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274675"/>
            <a:ext cx="5448000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7F8A17A-B0FA-42F2-126F-ADD13BA0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886" y="1274675"/>
            <a:ext cx="5448000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9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cs typeface="Proxima Nova"/>
                <a:sym typeface="Proxima Nova"/>
              </a:rPr>
              <a:t>Comparing L-Train and Bus Rides</a:t>
            </a:r>
            <a:endParaRPr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6299886" y="1277815"/>
            <a:ext cx="5448000" cy="4911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18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16C23D-5889-EE29-B7C1-5E2287C4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4" y="1277814"/>
            <a:ext cx="5435686" cy="49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C16E97-DDCB-D0BC-E825-B8A524DD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02" y="1277814"/>
            <a:ext cx="5435684" cy="491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2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COVID Data Analysis</a:t>
            </a:r>
            <a:endParaRPr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6299886" y="1277815"/>
            <a:ext cx="5448000" cy="4911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18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47C8B2-5B60-F09B-BA18-3E0CC35F5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277815"/>
            <a:ext cx="5448000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C864383-4873-3523-57B0-725A83A7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886" y="1277815"/>
            <a:ext cx="5448000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2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Crime Data Analysis</a:t>
            </a:r>
            <a:endParaRPr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6299886" y="1277815"/>
            <a:ext cx="5448000" cy="4911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18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0D339D-F957-FE35-4FBD-3310D22A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77" y="1277815"/>
            <a:ext cx="8888046" cy="489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353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Weather Data Analysis</a:t>
            </a: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20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Precipitation versus the number of trips: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Snow versus the number of trips: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2E4DA17-6ACF-D01B-B046-E17F538DB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714373"/>
            <a:ext cx="5147896" cy="181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6E60539-DA73-6047-0541-CCE9D354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963811"/>
            <a:ext cx="57340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82;p26">
            <a:extLst>
              <a:ext uri="{FF2B5EF4-FFF2-40B4-BE49-F238E27FC236}">
                <a16:creationId xmlns:a16="http://schemas.microsoft.com/office/drawing/2014/main" id="{8C8A22CA-9CB9-5F71-D242-DD3C6BD8E03C}"/>
              </a:ext>
            </a:extLst>
          </p:cNvPr>
          <p:cNvSpPr txBox="1">
            <a:spLocks/>
          </p:cNvSpPr>
          <p:nvPr/>
        </p:nvSpPr>
        <p:spPr>
          <a:xfrm>
            <a:off x="5880000" y="1277815"/>
            <a:ext cx="5448000" cy="49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7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Temperature versus the number of trips:</a:t>
            </a: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715142C-B080-B286-F25E-B8C4011CB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00" y="1742948"/>
            <a:ext cx="57340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1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26000" y="452469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Lasso Regression to eliminate Predictors</a:t>
            </a:r>
            <a:endParaRPr dirty="0"/>
          </a:p>
        </p:txBody>
      </p:sp>
      <p:sp>
        <p:nvSpPr>
          <p:cNvPr id="5" name="Google Shape;182;p26">
            <a:extLst>
              <a:ext uri="{FF2B5EF4-FFF2-40B4-BE49-F238E27FC236}">
                <a16:creationId xmlns:a16="http://schemas.microsoft.com/office/drawing/2014/main" id="{8C8A22CA-9CB9-5F71-D242-DD3C6BD8E03C}"/>
              </a:ext>
            </a:extLst>
          </p:cNvPr>
          <p:cNvSpPr txBox="1">
            <a:spLocks/>
          </p:cNvSpPr>
          <p:nvPr/>
        </p:nvSpPr>
        <p:spPr>
          <a:xfrm>
            <a:off x="5880000" y="1277815"/>
            <a:ext cx="5448000" cy="49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7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  <p:sp>
        <p:nvSpPr>
          <p:cNvPr id="2" name="Google Shape;255;p53">
            <a:extLst>
              <a:ext uri="{FF2B5EF4-FFF2-40B4-BE49-F238E27FC236}">
                <a16:creationId xmlns:a16="http://schemas.microsoft.com/office/drawing/2014/main" id="{49409B09-EB61-12FE-858C-26A1A0655B04}"/>
              </a:ext>
            </a:extLst>
          </p:cNvPr>
          <p:cNvSpPr txBox="1"/>
          <p:nvPr/>
        </p:nvSpPr>
        <p:spPr>
          <a:xfrm>
            <a:off x="732692" y="1650371"/>
            <a:ext cx="9824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modeling, using Lasso coefficients, we removed few predictors. Below are the few parameters which we have taken into consideration</a:t>
            </a:r>
            <a:endParaRPr dirty="0"/>
          </a:p>
        </p:txBody>
      </p:sp>
      <p:sp>
        <p:nvSpPr>
          <p:cNvPr id="3" name="Google Shape;257;p53">
            <a:extLst>
              <a:ext uri="{FF2B5EF4-FFF2-40B4-BE49-F238E27FC236}">
                <a16:creationId xmlns:a16="http://schemas.microsoft.com/office/drawing/2014/main" id="{14A21473-B2A8-BD5A-0D72-6C4207370E67}"/>
              </a:ext>
            </a:extLst>
          </p:cNvPr>
          <p:cNvSpPr txBox="1"/>
          <p:nvPr/>
        </p:nvSpPr>
        <p:spPr>
          <a:xfrm>
            <a:off x="732692" y="5789421"/>
            <a:ext cx="98247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Using above predictors, we have done Linear model.</a:t>
            </a:r>
            <a:endParaRPr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2B43CEA-0E83-7325-5F4D-11445FB6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6" y="2358257"/>
            <a:ext cx="10210800" cy="14859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080EED9-1796-1680-3705-478F18FB2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0" y="4132385"/>
            <a:ext cx="10210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Multiple Linear Regression</a:t>
            </a:r>
            <a:endParaRPr dirty="0"/>
          </a:p>
        </p:txBody>
      </p:sp>
      <p:sp>
        <p:nvSpPr>
          <p:cNvPr id="5" name="Google Shape;182;p26">
            <a:extLst>
              <a:ext uri="{FF2B5EF4-FFF2-40B4-BE49-F238E27FC236}">
                <a16:creationId xmlns:a16="http://schemas.microsoft.com/office/drawing/2014/main" id="{8C8A22CA-9CB9-5F71-D242-DD3C6BD8E03C}"/>
              </a:ext>
            </a:extLst>
          </p:cNvPr>
          <p:cNvSpPr txBox="1">
            <a:spLocks/>
          </p:cNvSpPr>
          <p:nvPr/>
        </p:nvSpPr>
        <p:spPr>
          <a:xfrm>
            <a:off x="5880000" y="1277815"/>
            <a:ext cx="5448000" cy="49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7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3F15DD6-FBA2-4DD0-4C44-7ED19654D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09" y="1277815"/>
            <a:ext cx="7755182" cy="4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62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Lasso Regression</a:t>
            </a:r>
          </a:p>
        </p:txBody>
      </p:sp>
      <p:sp>
        <p:nvSpPr>
          <p:cNvPr id="5" name="Google Shape;182;p26">
            <a:extLst>
              <a:ext uri="{FF2B5EF4-FFF2-40B4-BE49-F238E27FC236}">
                <a16:creationId xmlns:a16="http://schemas.microsoft.com/office/drawing/2014/main" id="{8C8A22CA-9CB9-5F71-D242-DD3C6BD8E03C}"/>
              </a:ext>
            </a:extLst>
          </p:cNvPr>
          <p:cNvSpPr txBox="1">
            <a:spLocks/>
          </p:cNvSpPr>
          <p:nvPr/>
        </p:nvSpPr>
        <p:spPr>
          <a:xfrm>
            <a:off x="5880000" y="1277815"/>
            <a:ext cx="5448000" cy="49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7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0BA8C21-5CC2-5136-B61C-623F7876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38" y="1466495"/>
            <a:ext cx="7224923" cy="453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55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K-means Clustering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Google Shape;182;p26">
            <a:extLst>
              <a:ext uri="{FF2B5EF4-FFF2-40B4-BE49-F238E27FC236}">
                <a16:creationId xmlns:a16="http://schemas.microsoft.com/office/drawing/2014/main" id="{8C8A22CA-9CB9-5F71-D242-DD3C6BD8E03C}"/>
              </a:ext>
            </a:extLst>
          </p:cNvPr>
          <p:cNvSpPr txBox="1">
            <a:spLocks/>
          </p:cNvSpPr>
          <p:nvPr/>
        </p:nvSpPr>
        <p:spPr>
          <a:xfrm>
            <a:off x="5880000" y="1277815"/>
            <a:ext cx="5448000" cy="49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7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ource Sans Pro"/>
              <a:buChar char="•"/>
              <a:defRPr sz="15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•"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CEADEC2-C75B-154A-DF51-6B70F558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15" y="1542347"/>
            <a:ext cx="8442369" cy="43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60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</a:t>
            </a:r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21975" y="1043975"/>
            <a:ext cx="11409000" cy="51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Proxima Nova"/>
                <a:sym typeface="Proxima Nova"/>
              </a:rPr>
              <a:t>Analysis of Boarding Passengers on Transit Routes:</a:t>
            </a:r>
          </a:p>
          <a:p>
            <a:pPr marL="800100" lvl="1" indent="-342900">
              <a:spcBef>
                <a:spcPts val="10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Proxima Nova"/>
                <a:sym typeface="Proxima Nova"/>
              </a:rPr>
              <a:t>Analyze boarding patterns to identify peak hours, popular routes, and areas with high demand.</a:t>
            </a:r>
          </a:p>
          <a:p>
            <a:pPr marL="800100" lvl="1" indent="-342900">
              <a:spcBef>
                <a:spcPts val="10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Proxima Nova"/>
                <a:sym typeface="Proxima Nova"/>
              </a:rPr>
              <a:t>Insights from analysis can help CTA to optimize its transit service and improve customer satisfaction.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000" dirty="0">
              <a:latin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Proxima Nova"/>
                <a:sym typeface="Proxima Nova"/>
              </a:rPr>
              <a:t>Factors Impacting CTA Usage:</a:t>
            </a:r>
          </a:p>
          <a:p>
            <a:pPr marL="800100" lvl="1" indent="-342900">
              <a:spcBef>
                <a:spcPts val="10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Proxima Nova"/>
                <a:sym typeface="Proxima Nova"/>
              </a:rPr>
              <a:t>Identify factors that influence ridership, such as weather, events, and socioeconomic changes.</a:t>
            </a:r>
          </a:p>
          <a:p>
            <a:pPr marL="800100" lvl="1" indent="-342900">
              <a:spcBef>
                <a:spcPts val="10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Proxima Nova"/>
                <a:sym typeface="Proxima Nova"/>
              </a:rPr>
              <a:t>This analysis can help CTA to anticipate changes in ridership and adjust service levels to meet customer demand.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000" dirty="0">
              <a:latin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Proxima Nova"/>
                <a:sym typeface="Proxima Nova"/>
              </a:rPr>
              <a:t>Recommendations for CTA:</a:t>
            </a:r>
          </a:p>
          <a:p>
            <a:pPr marL="800100" lvl="1" indent="-342900">
              <a:spcBef>
                <a:spcPts val="10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Proxima Nova"/>
                <a:sym typeface="Proxima Nova"/>
              </a:rPr>
              <a:t>Based on analysis, provide recommendations to improve service quality and increase ridership.</a:t>
            </a:r>
          </a:p>
          <a:p>
            <a:pPr marL="800100" lvl="1" indent="-342900">
              <a:spcBef>
                <a:spcPts val="10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Proxima Nova"/>
                <a:sym typeface="Proxima Nova"/>
              </a:rPr>
              <a:t>The recommendations should focus on enhancing the overall customer experience, improving service efficiency, and addressing any identified issues or challenges.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roxima Nova"/>
                <a:ea typeface="Proxima Nova"/>
                <a:cs typeface="Proxima Nova"/>
                <a:sym typeface="Proxima Nova"/>
              </a:rPr>
              <a:t>Model Evaluation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Google Shape;294;p13">
            <a:extLst>
              <a:ext uri="{FF2B5EF4-FFF2-40B4-BE49-F238E27FC236}">
                <a16:creationId xmlns:a16="http://schemas.microsoft.com/office/drawing/2014/main" id="{F19FCA83-E48E-E25B-6C53-B1029CF2B9FF}"/>
              </a:ext>
            </a:extLst>
          </p:cNvPr>
          <p:cNvSpPr txBox="1"/>
          <p:nvPr/>
        </p:nvSpPr>
        <p:spPr>
          <a:xfrm>
            <a:off x="74615" y="2307273"/>
            <a:ext cx="3917635" cy="266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Multiple Linear Regression</a:t>
            </a:r>
            <a:endParaRPr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Residual standard error: 85990</a:t>
            </a:r>
            <a:endParaRPr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R-squared:  0.001946</a:t>
            </a:r>
            <a:endParaRPr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Adjusted R-squared:  0.001865</a:t>
            </a:r>
            <a:endParaRPr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F-statistic: 24.26</a:t>
            </a:r>
            <a:endParaRPr sz="2100" dirty="0"/>
          </a:p>
        </p:txBody>
      </p:sp>
      <p:sp>
        <p:nvSpPr>
          <p:cNvPr id="3" name="Google Shape;295;p13">
            <a:extLst>
              <a:ext uri="{FF2B5EF4-FFF2-40B4-BE49-F238E27FC236}">
                <a16:creationId xmlns:a16="http://schemas.microsoft.com/office/drawing/2014/main" id="{C388DA0D-4901-8CFB-02BB-8264B4E219EA}"/>
              </a:ext>
            </a:extLst>
          </p:cNvPr>
          <p:cNvSpPr txBox="1"/>
          <p:nvPr/>
        </p:nvSpPr>
        <p:spPr>
          <a:xfrm>
            <a:off x="4146300" y="2290775"/>
            <a:ext cx="3899400" cy="315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Lasso Regression</a:t>
            </a:r>
            <a:endParaRPr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Residual standard error: 9.564569</a:t>
            </a:r>
            <a:endParaRPr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Mean squared error: 80.50327</a:t>
            </a: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R-squared:  0.83</a:t>
            </a:r>
            <a:endParaRPr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Adjusted R-squared: 0.87</a:t>
            </a:r>
            <a:endParaRPr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F-statistic: 0.0000251788</a:t>
            </a:r>
            <a:endParaRPr sz="2100" dirty="0"/>
          </a:p>
        </p:txBody>
      </p:sp>
      <p:sp>
        <p:nvSpPr>
          <p:cNvPr id="4" name="Google Shape;296;p13">
            <a:extLst>
              <a:ext uri="{FF2B5EF4-FFF2-40B4-BE49-F238E27FC236}">
                <a16:creationId xmlns:a16="http://schemas.microsoft.com/office/drawing/2014/main" id="{1A1F1F08-2236-48B6-7E71-5F68A7FA1C2D}"/>
              </a:ext>
            </a:extLst>
          </p:cNvPr>
          <p:cNvSpPr txBox="1"/>
          <p:nvPr/>
        </p:nvSpPr>
        <p:spPr>
          <a:xfrm>
            <a:off x="7819292" y="2176225"/>
            <a:ext cx="4078408" cy="381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K-Means Clustering</a:t>
            </a:r>
            <a:endParaRPr sz="17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353744"/>
                </a:solidFill>
                <a:latin typeface="Proxima Nova"/>
                <a:cs typeface="Proxima Nova"/>
              </a:rPr>
              <a:t>Silhouette score: 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353744"/>
                </a:solidFill>
                <a:latin typeface="Proxima Nova"/>
                <a:cs typeface="Proxima Nova"/>
              </a:rPr>
              <a:t>0.6333605652308159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353744"/>
              </a:solidFill>
              <a:latin typeface="Proxima Nova"/>
              <a:cs typeface="Proxima Nova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rgbClr val="353744"/>
                </a:solidFill>
                <a:latin typeface="Proxima Nova"/>
                <a:cs typeface="Proxima Nova"/>
              </a:rPr>
              <a:t>Calinski-Harabasz</a:t>
            </a:r>
            <a:r>
              <a:rPr lang="en-US" sz="1700" dirty="0">
                <a:solidFill>
                  <a:srgbClr val="353744"/>
                </a:solidFill>
                <a:latin typeface="Proxima Nova"/>
                <a:cs typeface="Proxima Nova"/>
              </a:rPr>
              <a:t> score: 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353744"/>
                </a:solidFill>
                <a:latin typeface="Proxima Nova"/>
                <a:cs typeface="Proxima Nova"/>
              </a:rPr>
              <a:t>104757.73820429464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353744"/>
              </a:solidFill>
              <a:latin typeface="Proxima Nova"/>
              <a:cs typeface="Proxima Nova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353744"/>
                </a:solidFill>
                <a:latin typeface="Proxima Nova"/>
                <a:cs typeface="Proxima Nova"/>
              </a:rPr>
              <a:t>Davies-Bouldin score: 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353744"/>
                </a:solidFill>
                <a:latin typeface="Proxima Nova"/>
                <a:cs typeface="Proxima Nova"/>
              </a:rPr>
              <a:t>0.5665584420999883</a:t>
            </a:r>
            <a:endParaRPr sz="1700" dirty="0">
              <a:solidFill>
                <a:srgbClr val="353744"/>
              </a:solidFill>
              <a:latin typeface="Proxima Nova"/>
              <a:cs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88988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CONCLUSION</a:t>
            </a:r>
            <a:endParaRPr lang="en-US" sz="3000" dirty="0"/>
          </a:p>
        </p:txBody>
      </p:sp>
      <p:sp>
        <p:nvSpPr>
          <p:cNvPr id="189" name="Text Placeholder 5">
            <a:extLst>
              <a:ext uri="{FF2B5EF4-FFF2-40B4-BE49-F238E27FC236}">
                <a16:creationId xmlns:a16="http://schemas.microsoft.com/office/drawing/2014/main" id="{D1B04FA7-F12F-7EB3-FF7D-3C5201FE4587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32000" y="1305684"/>
            <a:ext cx="11232462" cy="4919270"/>
          </a:xfrm>
        </p:spPr>
        <p:txBody>
          <a:bodyPr/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Limited dataset availability constrained project scope, hindering comprehensive analysis. However, we identified potential data sources and alternative collection solutions.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Analyze CTA crime data to provide insights on station/area safety, spotting patterns in criminal activity. Crime/ridership data combo can pinpoint hotspots, aiding resource allocation to enhance security.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COVID-19 affected CTA routes and schedules. Analyzing CTA and COVID-19 data identifies areas for cost-effective service adjustments. Linking COVID-19 dataset with CTA routes dataset was unfeasible, limiting pandemic impact analysis.</a:t>
            </a:r>
          </a:p>
          <a:p>
            <a:pPr marL="114300" indent="0" algn="just">
              <a:spcBef>
                <a:spcPts val="0"/>
              </a:spcBef>
              <a:buNone/>
            </a:pPr>
            <a:endParaRPr lang="en-US" sz="1800" dirty="0"/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Despite the limitations, the project was able to provide valuable insights into the available data and highlight the importance of having a well-curated dataset for conducting data analysis.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/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188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FUTURE WORK</a:t>
            </a:r>
            <a:endParaRPr lang="en-US" sz="3000" dirty="0"/>
          </a:p>
        </p:txBody>
      </p:sp>
      <p:sp>
        <p:nvSpPr>
          <p:cNvPr id="189" name="Text Placeholder 5">
            <a:extLst>
              <a:ext uri="{FF2B5EF4-FFF2-40B4-BE49-F238E27FC236}">
                <a16:creationId xmlns:a16="http://schemas.microsoft.com/office/drawing/2014/main" id="{D1B04FA7-F12F-7EB3-FF7D-3C5201FE4587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32000" y="1305684"/>
            <a:ext cx="11232462" cy="4919270"/>
          </a:xfrm>
        </p:spPr>
        <p:txBody>
          <a:bodyPr/>
          <a:lstStyle/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new model with ARIMA that can handle time series data and can be used for forecasting with higher accuracy.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01650" lvl="0" indent="-342900" algn="l" rtl="0"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 the Gender Specific dataset into the CTA dataset. </a:t>
            </a:r>
            <a:r>
              <a:rPr lang="en-US" sz="1800" dirty="0">
                <a:solidFill>
                  <a:srgbClr val="353744"/>
                </a:solidFill>
                <a:latin typeface="Proxima Nova"/>
                <a:cs typeface="Proxima Nova"/>
              </a:rPr>
              <a:t>This will enhance the analysis and provide deeper insights into gender-based differences and preferences. Incorporating such data can improve the accuracy and relevance of your findings.</a:t>
            </a:r>
          </a:p>
          <a:p>
            <a:pPr marL="501650" lvl="0" indent="-342900" algn="l" rtl="0"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353744"/>
              </a:solidFill>
              <a:latin typeface="Proxima Nova"/>
              <a:cs typeface="Proxima Nova"/>
            </a:endParaRPr>
          </a:p>
          <a:p>
            <a:pPr marL="501650" lvl="0" indent="-342900" algn="l" rtl="0"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353744"/>
                </a:solidFill>
                <a:latin typeface="Proxima Nova"/>
                <a:cs typeface="Proxima Nova"/>
              </a:rPr>
              <a:t>Analyze CTA dataset by gender to adjust service levels to demand. By studying ridership by gender, identify differences on routes/times. This can optimize service and improve efficiency, but gender data was unavailable in the CTA dataset.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700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</a:p>
        </p:txBody>
      </p:sp>
      <p:sp>
        <p:nvSpPr>
          <p:cNvPr id="183" name="Subtitle 2">
            <a:extLst>
              <a:ext uri="{FF2B5EF4-FFF2-40B4-BE49-F238E27FC236}">
                <a16:creationId xmlns:a16="http://schemas.microsoft.com/office/drawing/2014/main" id="{E5695CD7-DF4B-910C-5E9F-33A42960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roxima Nova"/>
                <a:ea typeface="Proxima Nova"/>
                <a:cs typeface="Proxima Nova"/>
                <a:sym typeface="Proxima Nova"/>
              </a:rPr>
              <a:t>Proposed Methodology</a:t>
            </a:r>
            <a:endParaRPr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4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2"/>
          </p:nvPr>
        </p:nvSpPr>
        <p:spPr>
          <a:xfrm>
            <a:off x="432000" y="1512000"/>
            <a:ext cx="3600000" cy="4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3"/>
          </p:nvPr>
        </p:nvSpPr>
        <p:spPr>
          <a:xfrm>
            <a:off x="4301550" y="1511476"/>
            <a:ext cx="3600600" cy="4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4"/>
          </p:nvPr>
        </p:nvSpPr>
        <p:spPr>
          <a:xfrm>
            <a:off x="8171550" y="1511475"/>
            <a:ext cx="3600600" cy="4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BDC42-9EBD-7712-2D30-F2EEDBBA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511474"/>
            <a:ext cx="11478693" cy="46790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Exploring Data - Data Source</a:t>
            </a:r>
            <a:endParaRPr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400" cy="5310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Proxima Nova"/>
                <a:ea typeface="Proxima Nova"/>
                <a:cs typeface="Proxima Nova"/>
                <a:sym typeface="Proxima Nova"/>
              </a:rPr>
              <a:t>CTA Bus data: </a:t>
            </a:r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CTA-Ridership-Bus-Routes-Monthly-Day-Type-Averages</a:t>
            </a:r>
            <a:endParaRPr lang="en-US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Month_Beginning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column was changed to the date format.</a:t>
            </a:r>
          </a:p>
          <a:p>
            <a:pPr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values were eliminated.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0" indent="-457200">
              <a:buFont typeface="Wingdings" panose="05000000000000000000" pitchFamily="2" charset="2"/>
              <a:buChar char="Ø"/>
            </a:pPr>
            <a:r>
              <a:rPr lang="fr-FR" sz="2000" b="1" dirty="0">
                <a:latin typeface="Proxima Nova"/>
                <a:ea typeface="Proxima Nova"/>
                <a:cs typeface="Proxima Nova"/>
                <a:sym typeface="Proxima Nova"/>
              </a:rPr>
              <a:t>CTA L-Train  data: </a:t>
            </a:r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2000" dirty="0"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CTA-</a:t>
            </a:r>
            <a:r>
              <a:rPr lang="fr-FR" sz="2000" dirty="0" err="1"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Ridership</a:t>
            </a:r>
            <a:r>
              <a:rPr lang="fr-FR" sz="2000" dirty="0"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-L-Station-Entries-Daily-</a:t>
            </a:r>
            <a:r>
              <a:rPr lang="fr-FR" sz="2000" dirty="0" err="1"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Totals</a:t>
            </a:r>
            <a:r>
              <a:rPr lang="fr-FR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2000" dirty="0"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CTA-</a:t>
            </a:r>
            <a:r>
              <a:rPr lang="fr-FR" sz="2000" dirty="0" err="1"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Ridership</a:t>
            </a:r>
            <a:r>
              <a:rPr lang="fr-FR" sz="2000" dirty="0"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-L-Station-Entries-</a:t>
            </a:r>
            <a:r>
              <a:rPr lang="fr-FR" sz="2000" dirty="0" err="1"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Monthly</a:t>
            </a:r>
            <a:r>
              <a:rPr lang="fr-FR" sz="2000" dirty="0"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-Day-Type</a:t>
            </a:r>
            <a:endParaRPr lang="fr-FR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857250" lvl="1" indent="-285750">
              <a:spcBef>
                <a:spcPts val="10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Changed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month_beginning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column to date format, specifically changed to m/d/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yyyy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format.</a:t>
            </a:r>
          </a:p>
          <a:p>
            <a:pPr marL="857250" lvl="1" indent="-285750">
              <a:spcBef>
                <a:spcPts val="1000"/>
              </a:spcBef>
              <a:buSzPts val="1800"/>
              <a:buFont typeface="Arial" panose="020B0604020202020204" pitchFamily="34" charset="0"/>
              <a:buChar char="•"/>
            </a:pPr>
            <a:endParaRPr lang="fr-FR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Proxima Nova"/>
                <a:ea typeface="Proxima Nova"/>
                <a:cs typeface="Proxima Nova"/>
                <a:sym typeface="Proxima Nova"/>
              </a:rPr>
              <a:t>CTA Daily Ridership data: </a:t>
            </a:r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CTA-Ridership-Daily-Boarding-Totals</a:t>
            </a:r>
            <a:endParaRPr lang="en-US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857250" lvl="1" indent="-285750">
              <a:spcBef>
                <a:spcPts val="1000"/>
              </a:spcBef>
              <a:buSzPts val="1800"/>
              <a:buFont typeface="Arial" panose="020B0604020202020204" pitchFamily="34" charset="0"/>
              <a:buChar char="•"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Exploring Data - Data Source</a:t>
            </a:r>
            <a:endParaRPr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400" cy="5310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Proxima Nova"/>
                <a:ea typeface="Proxima Nova"/>
                <a:cs typeface="Proxima Nova"/>
                <a:sym typeface="Proxima Nova"/>
              </a:rPr>
              <a:t>Weather data collected from National Centers for Environmental Information:</a:t>
            </a:r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past-weather-Chicago</a:t>
            </a:r>
            <a:endParaRPr lang="en-US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1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Some TAVG values were missing. Calculated the TAVG value by taking the average of TMAX and TMIN.</a:t>
            </a:r>
          </a:p>
          <a:p>
            <a:pPr lvl="1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Replaced NA values in PRCP, SNOW and SNOWD with 0.</a:t>
            </a:r>
          </a:p>
          <a:p>
            <a:pPr marL="571500" lvl="1" indent="0">
              <a:spcBef>
                <a:spcPts val="1000"/>
              </a:spcBef>
              <a:buSzPts val="1800"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Proxima Nova"/>
                <a:ea typeface="Proxima Nova"/>
                <a:cs typeface="Proxima Nova"/>
                <a:sym typeface="Proxima Nova"/>
              </a:rPr>
              <a:t>Holidays - US Holiday Dates (2004-2021): </a:t>
            </a:r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Holiday</a:t>
            </a:r>
            <a:endParaRPr lang="en-US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Proxima Nova"/>
                <a:ea typeface="Proxima Nova"/>
                <a:cs typeface="Proxima Nova"/>
                <a:sym typeface="Proxima Nova"/>
              </a:rPr>
              <a:t>Crime data collected from Crimes - 2011: </a:t>
            </a:r>
          </a:p>
          <a:p>
            <a:pPr marL="114300" lvl="0" indent="0">
              <a:buNone/>
            </a:pP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CTA-Crime</a:t>
            </a:r>
            <a:endParaRPr lang="en-US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1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columns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X.Coordinate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Y.Coordinate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Latitude and Location were eliminated.</a:t>
            </a:r>
          </a:p>
          <a:p>
            <a:pPr lvl="1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Date column consisted of both the date and time of the crime. This is split into two different columns, Date and Time. </a:t>
            </a:r>
          </a:p>
          <a:p>
            <a:pPr lvl="1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Splitting caused the dates to appear in the format MM/DD/00YY. This has been changed to MM/DD/YYYY and the column type is changed from character to date.</a:t>
            </a:r>
          </a:p>
          <a:p>
            <a:pPr lvl="1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Time column is changed to 24-hour format using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ITime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lvl="1" algn="just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new column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ActiveOrInactive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is added to the dataset which describes whether the crime occurred during the active or inactive hours of the day, based on the Time.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7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32B7-5EE0-8454-D760-7ABE82C2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2565599"/>
            <a:ext cx="11340000" cy="1431969"/>
          </a:xfrm>
        </p:spPr>
        <p:txBody>
          <a:bodyPr/>
          <a:lstStyle/>
          <a:p>
            <a:pPr algn="ctr"/>
            <a:r>
              <a:rPr lang="en-US" b="1" dirty="0"/>
              <a:t>Exploratory Data Analytics Highlights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Average number of trips</a:t>
            </a:r>
            <a:endParaRPr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6299886" y="1277815"/>
            <a:ext cx="5448000" cy="4911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18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E91F32-1FBF-98A3-A7B2-0DF9BBD1A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4" y="1277815"/>
            <a:ext cx="5435686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45A395A-22A5-948F-FE5D-592E5A01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886" y="1277815"/>
            <a:ext cx="5505252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Average number of trips</a:t>
            </a:r>
            <a:endParaRPr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6299886" y="1277815"/>
            <a:ext cx="5448000" cy="4911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18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CC87E72-32E6-BDB4-57A7-063B6245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4" y="1283677"/>
            <a:ext cx="5448000" cy="49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37B9C5-D91D-B681-25ED-AB95FFA3F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01" y="1277815"/>
            <a:ext cx="5459800" cy="49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2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Average number of trips on Weekdays and Weekends</a:t>
            </a:r>
            <a:endParaRPr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6299886" y="1277815"/>
            <a:ext cx="5448000" cy="4911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31800" y="1277815"/>
            <a:ext cx="5448000" cy="4911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DE7B39-ED51-94EB-5A6D-6441C626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9" y="1277814"/>
            <a:ext cx="5433751" cy="49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7A74C1-22D4-E6C6-7AEE-8F92F3B5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02" y="1277814"/>
            <a:ext cx="5433749" cy="49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891401"/>
      </p:ext>
    </p:extLst>
  </p:cSld>
  <p:clrMapOvr>
    <a:masterClrMapping/>
  </p:clrMapOvr>
</p:sld>
</file>

<file path=ppt/theme/theme1.xml><?xml version="1.0" encoding="utf-8"?>
<a:theme xmlns:a="http://schemas.openxmlformats.org/drawingml/2006/main" name="IllinoisTechPK">
  <a:themeElements>
    <a:clrScheme name="Custom 12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824</Words>
  <Application>Microsoft Office PowerPoint</Application>
  <PresentationFormat>Widescreen</PresentationFormat>
  <Paragraphs>171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Candara</vt:lpstr>
      <vt:lpstr>Arial</vt:lpstr>
      <vt:lpstr>Source Sans Pro</vt:lpstr>
      <vt:lpstr>Century Gothic</vt:lpstr>
      <vt:lpstr>Source Serif Pro</vt:lpstr>
      <vt:lpstr>Roboto</vt:lpstr>
      <vt:lpstr>Proxima Nova</vt:lpstr>
      <vt:lpstr>Corbel</vt:lpstr>
      <vt:lpstr>Calibri</vt:lpstr>
      <vt:lpstr>Wingdings</vt:lpstr>
      <vt:lpstr>Times New Roman</vt:lpstr>
      <vt:lpstr>IllinoisTechPK</vt:lpstr>
      <vt:lpstr>Chicago Transit Authority Data Analysis</vt:lpstr>
      <vt:lpstr>GOAL</vt:lpstr>
      <vt:lpstr>Proposed Methodology</vt:lpstr>
      <vt:lpstr>Exploring Data - Data Source</vt:lpstr>
      <vt:lpstr>Exploring Data - Data Source</vt:lpstr>
      <vt:lpstr>Exploratory Data Analytics Highlights</vt:lpstr>
      <vt:lpstr>Average number of trips</vt:lpstr>
      <vt:lpstr>Average number of trips</vt:lpstr>
      <vt:lpstr>Average number of trips on Weekdays and Weekends</vt:lpstr>
      <vt:lpstr>Average number of trips on Holidays and Weekdays</vt:lpstr>
      <vt:lpstr>Average number of trips on Saturday and Sunday</vt:lpstr>
      <vt:lpstr>Comparing L-Train and Bus Rides</vt:lpstr>
      <vt:lpstr>COVID Data Analysis</vt:lpstr>
      <vt:lpstr>Crime Data Analysis</vt:lpstr>
      <vt:lpstr>Weather Data Analysis</vt:lpstr>
      <vt:lpstr>Lasso Regression to eliminate Predictors</vt:lpstr>
      <vt:lpstr>Multiple Linear Regression</vt:lpstr>
      <vt:lpstr>Lasso Regression</vt:lpstr>
      <vt:lpstr>K-means Clustering</vt:lpstr>
      <vt:lpstr>Model Evaluation</vt:lpstr>
      <vt:lpstr>CONCLUSION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siddhi shukla</dc:creator>
  <cp:lastModifiedBy>Siddhi Shivkumar shukla</cp:lastModifiedBy>
  <cp:revision>46</cp:revision>
  <dcterms:modified xsi:type="dcterms:W3CDTF">2023-04-30T21:10:08Z</dcterms:modified>
</cp:coreProperties>
</file>